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259" r:id="rId3"/>
    <p:sldId id="260" r:id="rId4"/>
    <p:sldId id="261" r:id="rId5"/>
    <p:sldId id="264" r:id="rId6"/>
    <p:sldId id="273" r:id="rId7"/>
    <p:sldId id="262" r:id="rId8"/>
    <p:sldId id="265" r:id="rId9"/>
    <p:sldId id="270" r:id="rId10"/>
    <p:sldId id="267" r:id="rId11"/>
    <p:sldId id="268" r:id="rId12"/>
    <p:sldId id="269" r:id="rId13"/>
    <p:sldId id="271" r:id="rId14"/>
    <p:sldId id="274" r:id="rId15"/>
    <p:sldId id="295" r:id="rId16"/>
    <p:sldId id="275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6" r:id="rId30"/>
    <p:sldId id="297" r:id="rId31"/>
    <p:sldId id="298" r:id="rId32"/>
    <p:sldId id="299" r:id="rId33"/>
    <p:sldId id="300" r:id="rId34"/>
    <p:sldId id="301" r:id="rId35"/>
    <p:sldId id="305" r:id="rId36"/>
    <p:sldId id="291" r:id="rId37"/>
    <p:sldId id="306" r:id="rId38"/>
    <p:sldId id="292" r:id="rId39"/>
    <p:sldId id="293" r:id="rId40"/>
    <p:sldId id="294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7" d="100"/>
          <a:sy n="57" d="100"/>
        </p:scale>
        <p:origin x="44" y="2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45679E-F8D7-40C7-A5D3-ABB582946D3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29B93A-EC1B-4C11-B0B1-F048A84D36DA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ГВКГ им. Н.Н. Бурденко 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537F3A-CC37-45FC-9E4E-00514BC69A75}" type="parTrans" cxnId="{068C1E69-0020-4615-B01C-859262B6C180}">
      <dgm:prSet/>
      <dgm:spPr/>
      <dgm:t>
        <a:bodyPr/>
        <a:lstStyle/>
        <a:p>
          <a:endParaRPr lang="ru-RU"/>
        </a:p>
      </dgm:t>
    </dgm:pt>
    <dgm:pt modelId="{5DBC5C82-D992-4442-A6A4-792CBAD06E4A}" type="sibTrans" cxnId="{068C1E69-0020-4615-B01C-859262B6C180}">
      <dgm:prSet/>
      <dgm:spPr/>
      <dgm:t>
        <a:bodyPr/>
        <a:lstStyle/>
        <a:p>
          <a:endParaRPr lang="ru-RU"/>
        </a:p>
      </dgm:t>
    </dgm:pt>
    <dgm:pt modelId="{6D959CB4-4FE2-481B-80BE-762F4AA1A9F7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ЦВКГ  им. А.А. Вишневского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C33C53-51B5-4202-B1C8-07939B3F1CD4}" type="parTrans" cxnId="{68541001-EC84-47E3-BCFF-0622DC0BC5B5}">
      <dgm:prSet/>
      <dgm:spPr/>
      <dgm:t>
        <a:bodyPr/>
        <a:lstStyle/>
        <a:p>
          <a:endParaRPr lang="ru-RU"/>
        </a:p>
      </dgm:t>
    </dgm:pt>
    <dgm:pt modelId="{5BF22125-3196-4EAE-B711-CFC9344E63EF}" type="sibTrans" cxnId="{68541001-EC84-47E3-BCFF-0622DC0BC5B5}">
      <dgm:prSet/>
      <dgm:spPr/>
      <dgm:t>
        <a:bodyPr/>
        <a:lstStyle/>
        <a:p>
          <a:endParaRPr lang="ru-RU"/>
        </a:p>
      </dgm:t>
    </dgm:pt>
    <dgm:pt modelId="{4D3F7049-A8E9-4FB1-BFB5-ECE8EB2E33DF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 ЛДЦ МО РФ</a:t>
          </a:r>
        </a:p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МИС </a:t>
          </a:r>
        </a:p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 </a:t>
          </a:r>
          <a:r>
            <a:rPr lang="ru-RU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Интерин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»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D924AB-2FEE-4155-9A09-513216D58894}" type="parTrans" cxnId="{664A030F-3CD0-4600-877A-6619B37969BD}">
      <dgm:prSet/>
      <dgm:spPr/>
      <dgm:t>
        <a:bodyPr/>
        <a:lstStyle/>
        <a:p>
          <a:endParaRPr lang="ru-RU"/>
        </a:p>
      </dgm:t>
    </dgm:pt>
    <dgm:pt modelId="{3BD12A9C-828B-4D34-9B7D-C2ED7B2E95B3}" type="sibTrans" cxnId="{664A030F-3CD0-4600-877A-6619B37969BD}">
      <dgm:prSet/>
      <dgm:spPr/>
      <dgm:t>
        <a:bodyPr/>
        <a:lstStyle/>
        <a:p>
          <a:endParaRPr lang="ru-RU"/>
        </a:p>
      </dgm:t>
    </dgm:pt>
    <dgm:pt modelId="{E5DFF727-3172-42E1-8B19-49805EE34199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Филиал №2 </a:t>
          </a:r>
        </a:p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ЦВКГ им. П.В. Мандрыка </a:t>
          </a:r>
        </a:p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МИС «Эврика»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CAAA18-1960-4795-99F1-6903CFA3543A}" type="parTrans" cxnId="{B078E6F8-6640-42C4-B594-CFBB2A9FD6AB}">
      <dgm:prSet/>
      <dgm:spPr/>
      <dgm:t>
        <a:bodyPr/>
        <a:lstStyle/>
        <a:p>
          <a:endParaRPr lang="ru-RU"/>
        </a:p>
      </dgm:t>
    </dgm:pt>
    <dgm:pt modelId="{50FC39DB-9663-43C5-96DA-6848E971A9D4}" type="sibTrans" cxnId="{B078E6F8-6640-42C4-B594-CFBB2A9FD6AB}">
      <dgm:prSet/>
      <dgm:spPr/>
      <dgm:t>
        <a:bodyPr/>
        <a:lstStyle/>
        <a:p>
          <a:endParaRPr lang="ru-RU"/>
        </a:p>
      </dgm:t>
    </dgm:pt>
    <dgm:pt modelId="{C40EAF94-1DD0-41AB-8CAE-9B7723F38DCA}">
      <dgm:prSet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ЦВКГ им. </a:t>
          </a:r>
          <a:endParaRPr lang="ru-RU" sz="2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П.В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Мандрыка</a:t>
          </a:r>
        </a:p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МИС  Центра кардиохирургии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0CA22C-65B1-4257-A9FA-7DF71E2D5725}" type="parTrans" cxnId="{A73A378F-B3DC-4CBC-B3E3-04F742535292}">
      <dgm:prSet/>
      <dgm:spPr/>
      <dgm:t>
        <a:bodyPr/>
        <a:lstStyle/>
        <a:p>
          <a:endParaRPr lang="ru-RU"/>
        </a:p>
      </dgm:t>
    </dgm:pt>
    <dgm:pt modelId="{447D9A13-5B2F-41CF-84E5-8B2746326664}" type="sibTrans" cxnId="{A73A378F-B3DC-4CBC-B3E3-04F742535292}">
      <dgm:prSet/>
      <dgm:spPr/>
      <dgm:t>
        <a:bodyPr/>
        <a:lstStyle/>
        <a:p>
          <a:endParaRPr lang="ru-RU"/>
        </a:p>
      </dgm:t>
    </dgm:pt>
    <dgm:pt modelId="{4FF6AD38-5F3B-40E7-BD96-8D3F1F047377}" type="pres">
      <dgm:prSet presAssocID="{C845679E-F8D7-40C7-A5D3-ABB582946D3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FC3550-65D6-476D-B346-973C21530C60}" type="pres">
      <dgm:prSet presAssocID="{4029B93A-EC1B-4C11-B0B1-F048A84D36D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1E1722-2D7C-40A1-8917-5FF783062285}" type="pres">
      <dgm:prSet presAssocID="{5DBC5C82-D992-4442-A6A4-792CBAD06E4A}" presName="sibTrans" presStyleCnt="0"/>
      <dgm:spPr/>
    </dgm:pt>
    <dgm:pt modelId="{3C6C8A12-052F-45F3-B59F-2FE51FD0740A}" type="pres">
      <dgm:prSet presAssocID="{6D959CB4-4FE2-481B-80BE-762F4AA1A9F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098447-7750-46B3-B7D7-3359B585F863}" type="pres">
      <dgm:prSet presAssocID="{5BF22125-3196-4EAE-B711-CFC9344E63EF}" presName="sibTrans" presStyleCnt="0"/>
      <dgm:spPr/>
    </dgm:pt>
    <dgm:pt modelId="{E03DE884-032A-4EC0-99B3-D55BC6938B6F}" type="pres">
      <dgm:prSet presAssocID="{4D3F7049-A8E9-4FB1-BFB5-ECE8EB2E33DF}" presName="node" presStyleLbl="node1" presStyleIdx="2" presStyleCnt="5" custLinFactY="21032" custLinFactNeighborX="-3257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4E746A-C9E2-4DA7-8205-14488C39B848}" type="pres">
      <dgm:prSet presAssocID="{3BD12A9C-828B-4D34-9B7D-C2ED7B2E95B3}" presName="sibTrans" presStyleCnt="0"/>
      <dgm:spPr/>
    </dgm:pt>
    <dgm:pt modelId="{191CF48C-B8A5-406B-A26A-0EBA7C899F27}" type="pres">
      <dgm:prSet presAssocID="{E5DFF727-3172-42E1-8B19-49805EE3419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1325DF-9743-497A-8DFD-93BE0FDF72FF}" type="pres">
      <dgm:prSet presAssocID="{50FC39DB-9663-43C5-96DA-6848E971A9D4}" presName="sibTrans" presStyleCnt="0"/>
      <dgm:spPr/>
    </dgm:pt>
    <dgm:pt modelId="{E74F007A-A226-4856-A31E-4FBD0DEEDA96}" type="pres">
      <dgm:prSet presAssocID="{C40EAF94-1DD0-41AB-8CAE-9B7723F38DCA}" presName="node" presStyleLbl="node1" presStyleIdx="4" presStyleCnt="5" custLinFactY="-14245" custLinFactNeighborX="55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4A030F-3CD0-4600-877A-6619B37969BD}" srcId="{C845679E-F8D7-40C7-A5D3-ABB582946D31}" destId="{4D3F7049-A8E9-4FB1-BFB5-ECE8EB2E33DF}" srcOrd="2" destOrd="0" parTransId="{A8D924AB-2FEE-4155-9A09-513216D58894}" sibTransId="{3BD12A9C-828B-4D34-9B7D-C2ED7B2E95B3}"/>
    <dgm:cxn modelId="{3E9109E9-1EF9-46E9-802C-20B5E77F688B}" type="presOf" srcId="{4029B93A-EC1B-4C11-B0B1-F048A84D36DA}" destId="{7BFC3550-65D6-476D-B346-973C21530C60}" srcOrd="0" destOrd="0" presId="urn:microsoft.com/office/officeart/2005/8/layout/default"/>
    <dgm:cxn modelId="{068C1E69-0020-4615-B01C-859262B6C180}" srcId="{C845679E-F8D7-40C7-A5D3-ABB582946D31}" destId="{4029B93A-EC1B-4C11-B0B1-F048A84D36DA}" srcOrd="0" destOrd="0" parTransId="{D6537F3A-CC37-45FC-9E4E-00514BC69A75}" sibTransId="{5DBC5C82-D992-4442-A6A4-792CBAD06E4A}"/>
    <dgm:cxn modelId="{A3BB0893-4730-4316-8941-75D4E8188D72}" type="presOf" srcId="{E5DFF727-3172-42E1-8B19-49805EE34199}" destId="{191CF48C-B8A5-406B-A26A-0EBA7C899F27}" srcOrd="0" destOrd="0" presId="urn:microsoft.com/office/officeart/2005/8/layout/default"/>
    <dgm:cxn modelId="{55FDA8A2-3E2D-48B0-B357-7CBAAE6CCEC2}" type="presOf" srcId="{C40EAF94-1DD0-41AB-8CAE-9B7723F38DCA}" destId="{E74F007A-A226-4856-A31E-4FBD0DEEDA96}" srcOrd="0" destOrd="0" presId="urn:microsoft.com/office/officeart/2005/8/layout/default"/>
    <dgm:cxn modelId="{68541001-EC84-47E3-BCFF-0622DC0BC5B5}" srcId="{C845679E-F8D7-40C7-A5D3-ABB582946D31}" destId="{6D959CB4-4FE2-481B-80BE-762F4AA1A9F7}" srcOrd="1" destOrd="0" parTransId="{EDC33C53-51B5-4202-B1C8-07939B3F1CD4}" sibTransId="{5BF22125-3196-4EAE-B711-CFC9344E63EF}"/>
    <dgm:cxn modelId="{A611F894-0ABD-4537-A986-959C83A89E3B}" type="presOf" srcId="{4D3F7049-A8E9-4FB1-BFB5-ECE8EB2E33DF}" destId="{E03DE884-032A-4EC0-99B3-D55BC6938B6F}" srcOrd="0" destOrd="0" presId="urn:microsoft.com/office/officeart/2005/8/layout/default"/>
    <dgm:cxn modelId="{A73A378F-B3DC-4CBC-B3E3-04F742535292}" srcId="{C845679E-F8D7-40C7-A5D3-ABB582946D31}" destId="{C40EAF94-1DD0-41AB-8CAE-9B7723F38DCA}" srcOrd="4" destOrd="0" parTransId="{ED0CA22C-65B1-4257-A9FA-7DF71E2D5725}" sibTransId="{447D9A13-5B2F-41CF-84E5-8B2746326664}"/>
    <dgm:cxn modelId="{B078E6F8-6640-42C4-B594-CFBB2A9FD6AB}" srcId="{C845679E-F8D7-40C7-A5D3-ABB582946D31}" destId="{E5DFF727-3172-42E1-8B19-49805EE34199}" srcOrd="3" destOrd="0" parTransId="{59CAAA18-1960-4795-99F1-6903CFA3543A}" sibTransId="{50FC39DB-9663-43C5-96DA-6848E971A9D4}"/>
    <dgm:cxn modelId="{3383EB40-66AB-44CD-8C3F-3C7CCAF330CF}" type="presOf" srcId="{6D959CB4-4FE2-481B-80BE-762F4AA1A9F7}" destId="{3C6C8A12-052F-45F3-B59F-2FE51FD0740A}" srcOrd="0" destOrd="0" presId="urn:microsoft.com/office/officeart/2005/8/layout/default"/>
    <dgm:cxn modelId="{7338C6D8-336C-4455-A6D7-C05DE1C06AA8}" type="presOf" srcId="{C845679E-F8D7-40C7-A5D3-ABB582946D31}" destId="{4FF6AD38-5F3B-40E7-BD96-8D3F1F047377}" srcOrd="0" destOrd="0" presId="urn:microsoft.com/office/officeart/2005/8/layout/default"/>
    <dgm:cxn modelId="{2FEBF6C1-47A1-4F7D-BB8D-C606E3FB0F68}" type="presParOf" srcId="{4FF6AD38-5F3B-40E7-BD96-8D3F1F047377}" destId="{7BFC3550-65D6-476D-B346-973C21530C60}" srcOrd="0" destOrd="0" presId="urn:microsoft.com/office/officeart/2005/8/layout/default"/>
    <dgm:cxn modelId="{C7C16206-E1BE-4FC7-AF0A-7E27F2B5E509}" type="presParOf" srcId="{4FF6AD38-5F3B-40E7-BD96-8D3F1F047377}" destId="{D81E1722-2D7C-40A1-8917-5FF783062285}" srcOrd="1" destOrd="0" presId="urn:microsoft.com/office/officeart/2005/8/layout/default"/>
    <dgm:cxn modelId="{01B1A243-BF13-45A6-AF95-C5FFF2C67589}" type="presParOf" srcId="{4FF6AD38-5F3B-40E7-BD96-8D3F1F047377}" destId="{3C6C8A12-052F-45F3-B59F-2FE51FD0740A}" srcOrd="2" destOrd="0" presId="urn:microsoft.com/office/officeart/2005/8/layout/default"/>
    <dgm:cxn modelId="{BF4B4AE7-EBEA-4204-A680-664273D63D9D}" type="presParOf" srcId="{4FF6AD38-5F3B-40E7-BD96-8D3F1F047377}" destId="{3A098447-7750-46B3-B7D7-3359B585F863}" srcOrd="3" destOrd="0" presId="urn:microsoft.com/office/officeart/2005/8/layout/default"/>
    <dgm:cxn modelId="{D725AD97-A123-4DDA-83F0-1BF3A6B893F0}" type="presParOf" srcId="{4FF6AD38-5F3B-40E7-BD96-8D3F1F047377}" destId="{E03DE884-032A-4EC0-99B3-D55BC6938B6F}" srcOrd="4" destOrd="0" presId="urn:microsoft.com/office/officeart/2005/8/layout/default"/>
    <dgm:cxn modelId="{FBC4E9AF-830A-467A-A45F-0860979D3D49}" type="presParOf" srcId="{4FF6AD38-5F3B-40E7-BD96-8D3F1F047377}" destId="{B64E746A-C9E2-4DA7-8205-14488C39B848}" srcOrd="5" destOrd="0" presId="urn:microsoft.com/office/officeart/2005/8/layout/default"/>
    <dgm:cxn modelId="{BDE1A39F-5E2F-48E0-B752-4AF8163E5F40}" type="presParOf" srcId="{4FF6AD38-5F3B-40E7-BD96-8D3F1F047377}" destId="{191CF48C-B8A5-406B-A26A-0EBA7C899F27}" srcOrd="6" destOrd="0" presId="urn:microsoft.com/office/officeart/2005/8/layout/default"/>
    <dgm:cxn modelId="{B3EDFEE4-587B-4311-A812-1FD89623B120}" type="presParOf" srcId="{4FF6AD38-5F3B-40E7-BD96-8D3F1F047377}" destId="{DF1325DF-9743-497A-8DFD-93BE0FDF72FF}" srcOrd="7" destOrd="0" presId="urn:microsoft.com/office/officeart/2005/8/layout/default"/>
    <dgm:cxn modelId="{CF51B7B4-3C0F-4F81-82EF-D55909B9AD96}" type="presParOf" srcId="{4FF6AD38-5F3B-40E7-BD96-8D3F1F047377}" destId="{E74F007A-A226-4856-A31E-4FBD0DEEDA9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C3550-65D6-476D-B346-973C21530C60}">
      <dsp:nvSpPr>
        <dsp:cNvPr id="0" name=""/>
        <dsp:cNvSpPr/>
      </dsp:nvSpPr>
      <dsp:spPr>
        <a:xfrm>
          <a:off x="0" y="188273"/>
          <a:ext cx="3467331" cy="20803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ГВКГ им. Н.Н. Бурденко 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88273"/>
        <a:ext cx="3467331" cy="2080399"/>
      </dsp:txXfrm>
    </dsp:sp>
    <dsp:sp modelId="{3C6C8A12-052F-45F3-B59F-2FE51FD0740A}">
      <dsp:nvSpPr>
        <dsp:cNvPr id="0" name=""/>
        <dsp:cNvSpPr/>
      </dsp:nvSpPr>
      <dsp:spPr>
        <a:xfrm>
          <a:off x="3814065" y="188273"/>
          <a:ext cx="3467331" cy="20803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ЦВКГ  им. А.А. Вишневского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4065" y="188273"/>
        <a:ext cx="3467331" cy="2080399"/>
      </dsp:txXfrm>
    </dsp:sp>
    <dsp:sp modelId="{E03DE884-032A-4EC0-99B3-D55BC6938B6F}">
      <dsp:nvSpPr>
        <dsp:cNvPr id="0" name=""/>
        <dsp:cNvSpPr/>
      </dsp:nvSpPr>
      <dsp:spPr>
        <a:xfrm>
          <a:off x="6498577" y="2706221"/>
          <a:ext cx="3467331" cy="20803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 ЛДЦ МО РФ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МИС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 </a:t>
          </a:r>
          <a:r>
            <a:rPr lang="ru-RU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Интерин</a:t>
          </a: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»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98577" y="2706221"/>
        <a:ext cx="3467331" cy="2080399"/>
      </dsp:txXfrm>
    </dsp:sp>
    <dsp:sp modelId="{191CF48C-B8A5-406B-A26A-0EBA7C899F27}">
      <dsp:nvSpPr>
        <dsp:cNvPr id="0" name=""/>
        <dsp:cNvSpPr/>
      </dsp:nvSpPr>
      <dsp:spPr>
        <a:xfrm>
          <a:off x="1907032" y="2615405"/>
          <a:ext cx="3467331" cy="20803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Филиал №2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ЦВКГ им. П.В. Мандрыка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МИС «Эврика»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07032" y="2615405"/>
        <a:ext cx="3467331" cy="2080399"/>
      </dsp:txXfrm>
    </dsp:sp>
    <dsp:sp modelId="{E74F007A-A226-4856-A31E-4FBD0DEEDA96}">
      <dsp:nvSpPr>
        <dsp:cNvPr id="0" name=""/>
        <dsp:cNvSpPr/>
      </dsp:nvSpPr>
      <dsp:spPr>
        <a:xfrm>
          <a:off x="7628130" y="238653"/>
          <a:ext cx="3467331" cy="20803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ЦВКГ им. </a:t>
          </a:r>
          <a:endParaRPr lang="ru-RU" sz="24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П.В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Мандрыка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МИС  Центра кардиохирургии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28130" y="238653"/>
        <a:ext cx="3467331" cy="2080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ECEF-E97B-4305-98DD-DF6948ACA1A2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6B08-D432-4850-8260-5AAB91CA9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411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ECEF-E97B-4305-98DD-DF6948ACA1A2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6B08-D432-4850-8260-5AAB91CA9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867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ECEF-E97B-4305-98DD-DF6948ACA1A2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6B08-D432-4850-8260-5AAB91CA9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07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419D9-80BC-46E3-BFFE-B04795268DC2}" type="datetimeFigureOut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1ED4C-F9AD-4763-8E53-E875BF5CD3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4635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ECEF-E97B-4305-98DD-DF6948ACA1A2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6B08-D432-4850-8260-5AAB91CA9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682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ECEF-E97B-4305-98DD-DF6948ACA1A2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6B08-D432-4850-8260-5AAB91CA9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14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ECEF-E97B-4305-98DD-DF6948ACA1A2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6B08-D432-4850-8260-5AAB91CA9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101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ECEF-E97B-4305-98DD-DF6948ACA1A2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6B08-D432-4850-8260-5AAB91CA9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750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ECEF-E97B-4305-98DD-DF6948ACA1A2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6B08-D432-4850-8260-5AAB91CA9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71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ECEF-E97B-4305-98DD-DF6948ACA1A2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6B08-D432-4850-8260-5AAB91CA9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026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ECEF-E97B-4305-98DD-DF6948ACA1A2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6B08-D432-4850-8260-5AAB91CA9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874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ECEF-E97B-4305-98DD-DF6948ACA1A2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6B08-D432-4850-8260-5AAB91CA9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837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CECEF-E97B-4305-98DD-DF6948ACA1A2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C6B08-D432-4850-8260-5AAB91CA9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43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8941" y="323873"/>
            <a:ext cx="11681137" cy="1170076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РАЦИОНАЛИЗАТОРСКОЕ  ПРЕДЛОЖЕНИЕ</a:t>
            </a:r>
            <a:endParaRPr lang="ru-RU" sz="4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305" y="1545465"/>
            <a:ext cx="11745532" cy="5195663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производительности труда врача -специалиста с помощью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оригинального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программного обеспечения  автоматизированного рабочего места в отделении функциональной диагностики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ФКУ «ЦВКГ им. П.В. Мандрыка» МО РФ</a:t>
            </a:r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  Левин Владимир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Иванович,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Грехов Александр Михайлович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44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present5.com/presentation/3/4201067_169475998.pdf-img/4201067_169475998.pdf-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366" y="87314"/>
            <a:ext cx="9038896" cy="573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Прямоугольник 1"/>
          <p:cNvSpPr>
            <a:spLocks noChangeArrowheads="1"/>
          </p:cNvSpPr>
          <p:nvPr/>
        </p:nvSpPr>
        <p:spPr bwMode="auto">
          <a:xfrm>
            <a:off x="1992314" y="3644901"/>
            <a:ext cx="6389687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https://present5.com/presentation/3/4201067_169475998.pdf-img/4201067_169475998.pdf-43.jpg</a:t>
            </a:r>
          </a:p>
        </p:txBody>
      </p:sp>
    </p:spTree>
    <p:extLst>
      <p:ext uri="{BB962C8B-B14F-4D97-AF65-F5344CB8AC3E}">
        <p14:creationId xmlns:p14="http://schemas.microsoft.com/office/powerpoint/2010/main" val="3510653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present5.com/presentation/25111200_141651677/imag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45" y="20891"/>
            <a:ext cx="10121462" cy="6764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Прямоугольник 1"/>
          <p:cNvSpPr>
            <a:spLocks noChangeArrowheads="1"/>
          </p:cNvSpPr>
          <p:nvPr/>
        </p:nvSpPr>
        <p:spPr bwMode="auto">
          <a:xfrm>
            <a:off x="2711451" y="4398964"/>
            <a:ext cx="777716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https://present5.com/presentation/25111200_141651677/image-4.jpg</a:t>
            </a:r>
          </a:p>
        </p:txBody>
      </p:sp>
    </p:spTree>
    <p:extLst>
      <p:ext uri="{BB962C8B-B14F-4D97-AF65-F5344CB8AC3E}">
        <p14:creationId xmlns:p14="http://schemas.microsoft.com/office/powerpoint/2010/main" val="3479524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cloud.prezentacii.org/18/08/68344/images/screen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12192000" cy="677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Прямоугольник 1"/>
          <p:cNvSpPr>
            <a:spLocks noChangeArrowheads="1"/>
          </p:cNvSpPr>
          <p:nvPr/>
        </p:nvSpPr>
        <p:spPr bwMode="auto">
          <a:xfrm>
            <a:off x="5255942" y="6356906"/>
            <a:ext cx="69360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Arial" panose="020B0604020202020204" pitchFamily="34" charset="0"/>
              </a:rPr>
              <a:t>https</a:t>
            </a:r>
            <a:r>
              <a:rPr lang="ru-RU" altLang="ru-RU" sz="1800" dirty="0">
                <a:latin typeface="Arial" panose="020B0604020202020204" pitchFamily="34" charset="0"/>
              </a:rPr>
              <a:t>://cloud.prezentacii.org/18/08/68344/images/screen9.jpg</a:t>
            </a:r>
          </a:p>
        </p:txBody>
      </p:sp>
    </p:spTree>
    <p:extLst>
      <p:ext uri="{BB962C8B-B14F-4D97-AF65-F5344CB8AC3E}">
        <p14:creationId xmlns:p14="http://schemas.microsoft.com/office/powerpoint/2010/main" val="2924216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allsoft.ru/upload/programs_pictograms/f6b/f6bb7561921f42f5b9abff2eafeef17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897" y="20639"/>
            <a:ext cx="9141153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Прямоугольник 1"/>
          <p:cNvSpPr>
            <a:spLocks noChangeArrowheads="1"/>
          </p:cNvSpPr>
          <p:nvPr/>
        </p:nvSpPr>
        <p:spPr bwMode="auto">
          <a:xfrm>
            <a:off x="1919288" y="3429000"/>
            <a:ext cx="86407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https://allsoft.ru/upload/programs_pictograms/f6b/f6bb7561921f42f5b9abff2eafeef17d.png</a:t>
            </a:r>
          </a:p>
        </p:txBody>
      </p:sp>
    </p:spTree>
    <p:extLst>
      <p:ext uri="{BB962C8B-B14F-4D97-AF65-F5344CB8AC3E}">
        <p14:creationId xmlns:p14="http://schemas.microsoft.com/office/powerpoint/2010/main" val="706017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0" y="187927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altLang="ru-RU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</a:t>
            </a:r>
            <a:br>
              <a:rPr lang="ru-RU" altLang="ru-RU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РАЦИОНАЛИЗАТОРСКОГО  ПРЕДЛОЖЕНИЯ</a:t>
            </a:r>
            <a:endParaRPr lang="ru-RU" altLang="ru-RU" sz="40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89211" y="1513490"/>
            <a:ext cx="12009862" cy="5155599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endParaRPr lang="ru-RU" altLang="ru-RU" sz="2400" dirty="0">
              <a:latin typeface="Comic Sans MS" panose="030F0702030302020204" pitchFamily="66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ru-RU" alt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отделении функциональной </a:t>
            </a:r>
            <a:r>
              <a:rPr lang="ru-RU" alt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диагностики:</a:t>
            </a:r>
          </a:p>
          <a:p>
            <a:pPr marL="0" indent="0" algn="ctr">
              <a:spcBef>
                <a:spcPct val="0"/>
              </a:spcBef>
              <a:buNone/>
            </a:pPr>
            <a:endParaRPr lang="ru-RU" altLang="ru-RU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Char char="•"/>
            </a:pPr>
            <a:r>
              <a:rPr lang="ru-RU" alt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</a:t>
            </a:r>
            <a:r>
              <a:rPr lang="ru-RU" alt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оригинальные программы </a:t>
            </a:r>
            <a:r>
              <a:rPr lang="ru-RU" alt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протоколов и заключений исследований ЭКГ,  ЭхоКГ и </a:t>
            </a:r>
            <a:r>
              <a:rPr lang="ru-RU" alt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ФВД;</a:t>
            </a:r>
            <a:endParaRPr lang="ru-RU" altLang="ru-RU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endParaRPr lang="ru-RU" alt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Char char="•"/>
            </a:pPr>
            <a:r>
              <a:rPr lang="ru-RU" alt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Использованы возможности АРМ врача ФД для архивирования заключений </a:t>
            </a:r>
            <a:r>
              <a:rPr lang="ru-RU" alt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СМАД, ХМ</a:t>
            </a:r>
            <a:r>
              <a:rPr lang="ru-RU" alt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ВЭМ</a:t>
            </a:r>
            <a:r>
              <a:rPr lang="ru-RU" alt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endParaRPr lang="ru-RU" altLang="ru-RU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ru-RU" altLang="ru-RU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итоге, внедрение АРМ врача ФД для  формирования врачебных заключений, позволяет  значительно </a:t>
            </a:r>
            <a:endParaRPr lang="ru-RU" altLang="ru-RU" sz="32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ru-RU" alt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экономить </a:t>
            </a:r>
            <a:r>
              <a:rPr lang="ru-RU" altLang="ru-RU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врача-специалиста, а использование  сети облегчает работу лечащих врачей в формировании электронных документов. </a:t>
            </a:r>
            <a:endParaRPr lang="ru-RU" alt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562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722290" y="146184"/>
            <a:ext cx="10515600" cy="1325563"/>
          </a:xfrm>
        </p:spPr>
        <p:txBody>
          <a:bodyPr/>
          <a:lstStyle/>
          <a:p>
            <a:pPr algn="ctr"/>
            <a:r>
              <a:rPr lang="ru-RU" altLang="ru-RU" dirty="0" smtClean="0">
                <a:solidFill>
                  <a:srgbClr val="4505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4000" dirty="0" smtClean="0">
                <a:solidFill>
                  <a:srgbClr val="4505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АРМ врача  ОФД в локальной сети госпиталя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1249251" y="1442434"/>
            <a:ext cx="9418749" cy="541556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Госпитальная локальная вычислительная сеть.</a:t>
            </a:r>
          </a:p>
          <a:p>
            <a:pPr>
              <a:lnSpc>
                <a:spcPct val="90000"/>
              </a:lnSpc>
            </a:pP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базы данных пациента в приемном отделении.</a:t>
            </a:r>
          </a:p>
          <a:p>
            <a:pPr>
              <a:lnSpc>
                <a:spcPct val="90000"/>
              </a:lnSpc>
            </a:pP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Автоматизированные рабочие места медперсонала в каждом кабинете отделения функциональной диагностики.</a:t>
            </a:r>
          </a:p>
          <a:p>
            <a:pPr>
              <a:lnSpc>
                <a:spcPct val="90000"/>
              </a:lnSpc>
            </a:pP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Оригинальные программы для обеспечения методик: ЭКГ покоя, эхокардиографии и исследования функции внешнего дыхания, которых нет в других учреждениях.</a:t>
            </a:r>
            <a:endParaRPr lang="ru-RU" altLang="ru-RU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716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227" y="116633"/>
            <a:ext cx="11698013" cy="60375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отделении функциональной диагностики 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используется оригинальное программное обеспечение методик  исследования сердечно-сосудистой системы, функции внешнего дыхания и способы архивирования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протоколов,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СМАД, ХМ и  стресс-тестов.       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Программное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включает в себя системное и прикладное.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В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системное программное обеспечение входит сетевой интерфейс, который обеспечивает доступ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серверу.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введенная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компьютер,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включена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базу данных,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которая 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управляется прикладной программой и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содержит 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статистическую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отчетность  госпиталя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520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Программное </a:t>
            </a:r>
            <a:r>
              <a:rPr lang="ru-RU" alt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обеспечение  </a:t>
            </a:r>
            <a:r>
              <a:rPr lang="ru-RU" alt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 </a:t>
            </a:r>
            <a:r>
              <a:rPr lang="ru-RU" alt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ЭКГ  покоя</a:t>
            </a:r>
            <a:endParaRPr lang="ru-RU" altLang="ru-RU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type="body" sz="half" idx="1"/>
          </p:nvPr>
        </p:nvSpPr>
        <p:spPr>
          <a:xfrm>
            <a:off x="0" y="1417638"/>
            <a:ext cx="12192000" cy="5180012"/>
          </a:xfrm>
        </p:spPr>
        <p:txBody>
          <a:bodyPr>
            <a:normAutofit fontScale="85000" lnSpcReduction="20000"/>
          </a:bodyPr>
          <a:lstStyle/>
          <a:p>
            <a:endParaRPr lang="ru-RU" altLang="ru-RU" dirty="0">
              <a:latin typeface="Comic Sans MS" panose="030F0702030302020204" pitchFamily="66" charset="0"/>
            </a:endParaRPr>
          </a:p>
          <a:p>
            <a:pPr algn="ctr">
              <a:lnSpc>
                <a:spcPct val="110000"/>
              </a:lnSpc>
              <a:spcBef>
                <a:spcPts val="1800"/>
              </a:spcBef>
            </a:pPr>
            <a:r>
              <a:rPr lang="ru-RU" alt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Медсестра на рабочем месте вводит  </a:t>
            </a:r>
            <a:r>
              <a:rPr lang="ru-RU" alt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пациента и расчётные показатели электрокардиограммы;</a:t>
            </a:r>
            <a:endParaRPr lang="ru-RU" alt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Bef>
                <a:spcPts val="1800"/>
              </a:spcBef>
            </a:pPr>
            <a:r>
              <a:rPr lang="ru-RU" alt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alt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автоматически предлагает </a:t>
            </a:r>
            <a:r>
              <a:rPr lang="ru-RU" alt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по ритму, положению ЭОС, нарушениям проводимости;</a:t>
            </a:r>
          </a:p>
          <a:p>
            <a:pPr algn="ctr">
              <a:lnSpc>
                <a:spcPct val="110000"/>
              </a:lnSpc>
              <a:spcBef>
                <a:spcPts val="1800"/>
              </a:spcBef>
            </a:pPr>
            <a:r>
              <a:rPr lang="ru-RU" alt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 после визуального анализа формирует  </a:t>
            </a:r>
            <a:r>
              <a:rPr lang="ru-RU" alt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с помощью меню с ЭКГ диагнозами и отравляет в сеть и </a:t>
            </a:r>
            <a:r>
              <a:rPr lang="ru-RU" alt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печать</a:t>
            </a:r>
            <a:r>
              <a:rPr lang="ru-RU" alt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endParaRPr lang="ru-RU" alt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altLang="ru-RU" sz="3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NB!</a:t>
            </a:r>
            <a:r>
              <a:rPr lang="en-US" altLang="ru-RU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altLang="ru-RU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</a:t>
            </a:r>
            <a:r>
              <a:rPr lang="ru-RU" altLang="ru-RU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врача: </a:t>
            </a:r>
            <a:r>
              <a:rPr lang="ru-RU" altLang="ru-RU" sz="3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</a:t>
            </a:r>
            <a:r>
              <a:rPr lang="ru-RU" altLang="ru-RU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минуты </a:t>
            </a:r>
          </a:p>
          <a:p>
            <a:pPr algn="ctr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ru-RU" altLang="ru-RU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при норме </a:t>
            </a:r>
            <a:r>
              <a:rPr lang="ru-RU" altLang="ru-RU" sz="3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altLang="ru-RU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минут)</a:t>
            </a:r>
            <a:endParaRPr lang="ru-RU" altLang="ru-RU" sz="3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endParaRPr lang="ru-RU" altLang="ru-RU" dirty="0">
              <a:solidFill>
                <a:srgbClr val="4505F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879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25" y="0"/>
            <a:ext cx="1052085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86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69" y="0"/>
            <a:ext cx="104683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16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882804" y="0"/>
            <a:ext cx="10515600" cy="1072437"/>
          </a:xfrm>
        </p:spPr>
        <p:txBody>
          <a:bodyPr>
            <a:normAutofit/>
          </a:bodyPr>
          <a:lstStyle/>
          <a:p>
            <a:pPr algn="ctr"/>
            <a:r>
              <a:rPr lang="ru-RU" alt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Рационализаторское </a:t>
            </a:r>
            <a:r>
              <a:rPr lang="ru-RU" alt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предложение:</a:t>
            </a:r>
            <a:endParaRPr lang="ru-RU" alt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263911" y="969211"/>
            <a:ext cx="11753385" cy="579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  <a:buFontTx/>
              <a:buNone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любое </a:t>
            </a:r>
            <a:r>
              <a:rPr lang="ru-RU" alt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новое, полезное и практически применимое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объединении как техническое (изменение конструкции изделия, технологии производства, применяемой техники или состава материала), так и </a:t>
            </a:r>
            <a:r>
              <a:rPr lang="ru-RU" alt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организационное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(методы планирования, финансирования, организации и управления производством) </a:t>
            </a:r>
            <a:r>
              <a:rPr lang="ru-RU" alt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производственной задачи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имеющее целью получение прибыли (дохода</a:t>
            </a:r>
            <a:r>
              <a:rPr lang="ru-RU" alt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alt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условий труда, 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 безопасности, сохранение окружающей среды и другого положительного эффекта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723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Программное </a:t>
            </a:r>
            <a:r>
              <a:rPr lang="en-US" altLang="ru-RU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 </a:t>
            </a:r>
            <a:r>
              <a:rPr lang="ru-RU" altLang="ru-RU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эхокардиографии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0" y="1405054"/>
            <a:ext cx="12192000" cy="5452946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endParaRPr lang="ru-RU" altLang="ru-RU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современных рекомендаций по оценке ЭхоКГ разработана программа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расчёта 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большинства показателей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endParaRPr lang="ru-RU" alt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заключения  ЭхоКГ в  сети  позволяет  быстро переносить информацию  лечащему врачу;  </a:t>
            </a:r>
            <a:endParaRPr lang="ru-RU" alt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endParaRPr lang="ru-RU" alt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программного обеспечения   повышает производительность труда за счет сокращения времени  на формирование протокола и текста заключения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endParaRPr lang="ru-RU" altLang="ru-RU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altLang="ru-RU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alt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NB!</a:t>
            </a:r>
            <a:r>
              <a:rPr lang="ru-RU" alt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на </a:t>
            </a:r>
            <a:r>
              <a:rPr lang="ru-RU" alt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врача  </a:t>
            </a:r>
            <a:r>
              <a:rPr lang="ru-RU" alt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ru-RU" alt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</a:t>
            </a:r>
            <a:r>
              <a:rPr lang="en-US" alt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alt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норме </a:t>
            </a:r>
            <a:r>
              <a:rPr lang="ru-RU" alt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alt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минут)</a:t>
            </a:r>
            <a:endParaRPr lang="ru-RU" alt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ru-RU" altLang="ru-RU" dirty="0">
              <a:solidFill>
                <a:srgbClr val="450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508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14" y="0"/>
            <a:ext cx="103106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91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41" y="0"/>
            <a:ext cx="103737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28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25" y="0"/>
            <a:ext cx="1019503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71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Программное обеспечение исследований функции внешнего дыхания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0" y="1594624"/>
            <a:ext cx="12110224" cy="5263375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ru-RU" altLang="ru-RU" sz="2400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ru-RU" alt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автоматизированного рабочего места врача и медицинской сестры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ru-RU" altLang="ru-RU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ru-RU" alt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обеспечение разработано на основе современных рекомендаций по оценке функции внешнего дыхания</a:t>
            </a:r>
            <a:endParaRPr lang="ru-RU" alt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NB!</a:t>
            </a:r>
            <a:r>
              <a:rPr lang="en-US" alt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alt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заключение врача </a:t>
            </a:r>
            <a:r>
              <a:rPr lang="ru-RU" alt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минуты</a:t>
            </a:r>
            <a:r>
              <a:rPr lang="en-US" alt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норме </a:t>
            </a:r>
            <a:r>
              <a:rPr lang="ru-RU" alt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alt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минут)</a:t>
            </a:r>
            <a:endParaRPr lang="ru-RU" alt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541960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71" y="0"/>
            <a:ext cx="109833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162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27" y="0"/>
            <a:ext cx="1101484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85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69" y="115888"/>
            <a:ext cx="10899228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18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71" y="0"/>
            <a:ext cx="110043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3649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6" y="115888"/>
            <a:ext cx="519112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696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7655" y="1"/>
            <a:ext cx="11960773" cy="1600199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Цифровое 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здравоохранение и 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медицина</a:t>
            </a:r>
            <a:r>
              <a:rPr lang="ru-RU" sz="6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57655" y="1600200"/>
            <a:ext cx="11960773" cy="52578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endParaRPr lang="ru-RU" dirty="0">
              <a:solidFill>
                <a:srgbClr val="FFFFFF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электронного делопроизводства в медицинских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учреждениях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персональных медицинских документов (ЭМК) пациентов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Мобильные приложения, помогающие оценить состояние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организма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932915"/>
      </p:ext>
    </p:extLst>
  </p:cSld>
  <p:clrMapOvr>
    <a:masterClrMapping/>
  </p:clrMapOvr>
  <p:transition spd="slow">
    <p:pull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6752" cy="1325563"/>
          </a:xfrm>
        </p:spPr>
        <p:txBody>
          <a:bodyPr>
            <a:normAutofit/>
          </a:bodyPr>
          <a:lstStyle/>
          <a:p>
            <a:pPr algn="ctr"/>
            <a:r>
              <a:rPr lang="ru-RU" altLang="ru-RU" sz="4000" dirty="0" smtClean="0">
                <a:solidFill>
                  <a:srgbClr val="4505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altLang="ru-RU" sz="4000" dirty="0" smtClean="0">
                <a:solidFill>
                  <a:srgbClr val="4505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СМАД</a:t>
            </a:r>
            <a:r>
              <a:rPr lang="ru-RU" altLang="ru-RU" sz="4000" dirty="0" smtClean="0">
                <a:solidFill>
                  <a:srgbClr val="4505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4000" dirty="0">
                <a:solidFill>
                  <a:srgbClr val="4505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ХМ</a:t>
            </a:r>
            <a:r>
              <a:rPr lang="ru-RU" altLang="ru-RU" sz="4000" dirty="0" smtClean="0">
                <a:solidFill>
                  <a:srgbClr val="4505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ВЭМ </a:t>
            </a:r>
            <a:r>
              <a:rPr lang="ru-RU" altLang="ru-RU" sz="4000" dirty="0" smtClean="0">
                <a:solidFill>
                  <a:srgbClr val="4505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тест.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xfrm>
            <a:off x="588579" y="1412875"/>
            <a:ext cx="10867697" cy="5329238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СМАД с системой 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программного обеспечения  </a:t>
            </a:r>
            <a:r>
              <a:rPr lang="en-US" altLang="ru-RU" dirty="0">
                <a:solidFill>
                  <a:srgbClr val="4505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 Lab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фирмы</a:t>
            </a:r>
            <a:r>
              <a:rPr lang="ru-RU" altLang="ru-RU" dirty="0" smtClean="0">
                <a:solidFill>
                  <a:srgbClr val="4505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«Петр Телегин»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(Россия)</a:t>
            </a:r>
            <a:r>
              <a:rPr lang="ru-RU" altLang="ru-RU" dirty="0" smtClean="0">
                <a:solidFill>
                  <a:srgbClr val="4505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библиотеку, с помощью которой читаются файлы с данными измерений, а для импорта они поступают из базы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lang="ru-RU" altLang="ru-RU" dirty="0" smtClean="0">
                <a:latin typeface="Comic Sans MS" panose="030F0702030302020204" pitchFamily="66" charset="0"/>
              </a:rPr>
              <a:t>.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Сформированное ХМ системой </a:t>
            </a:r>
            <a:r>
              <a:rPr lang="ru-RU" altLang="ru-RU" b="1" dirty="0">
                <a:solidFill>
                  <a:srgbClr val="4505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dirty="0" err="1">
                <a:solidFill>
                  <a:srgbClr val="4505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Астрокард</a:t>
            </a:r>
            <a:r>
              <a:rPr lang="ru-RU" altLang="ru-RU" dirty="0">
                <a:solidFill>
                  <a:srgbClr val="4505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(Россия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заключение 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копируется и переносится в базу данных локальной сети для врачей лечебных отделений. </a:t>
            </a:r>
          </a:p>
          <a:p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Дружественный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интерфейс АРМ позволяет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получать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предлагаемых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аппаратных  заключений ХМ, СМАД и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ВЭМ;</a:t>
            </a:r>
          </a:p>
          <a:p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данные импортируются в базу данных на сетевой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сервер. 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410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70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0"/>
            <a:ext cx="9023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0"/>
            <a:ext cx="91106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40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29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669" y="128789"/>
            <a:ext cx="11784168" cy="1561899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Достоинства программного обеспечения указанных методик ОФД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545" y="1687132"/>
            <a:ext cx="11784169" cy="503564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Сокращение времени на формирование протокола и текста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заключения достигается путём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автоматического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расчёта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большинства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показателей, включенных в последние международные рекомендации;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б) автоматического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формирования заключения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зависимости от введённых параметров и расчётных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показателей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в) возможности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дополнять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текст заключения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помощью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шаблонов диагнозов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других предложений врача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дружественного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интерфейса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использующего  предыдущие исследования   для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оценки динамики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5678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981201" y="188913"/>
          <a:ext cx="8218489" cy="64516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023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00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84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75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363472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1" marR="91431" marT="45718" marB="45718" horzOverflow="overflow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1" marR="91431" marT="45718" marB="45718" horzOverflow="overflow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1" marR="91431" marT="45718" marB="45718" horzOverflow="overflow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1" marR="91431" marT="45718" marB="45718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60704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1" marR="91431" marT="45718" marB="45718" horzOverflow="overflow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1" marR="91431" marT="45718" marB="45718" horzOverflow="overflow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1" marR="91431" marT="45718" marB="45718" horzOverflow="overflow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1" marR="91431" marT="45718" marB="45718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49680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1" marR="91431" marT="45718" marB="45718" horzOverflow="overflow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1" marR="91431" marT="45718" marB="45718" horzOverflow="overflow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1" marR="91431" marT="45718" marB="45718" horzOverflow="overflow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1" marR="91431" marT="45718" marB="45718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1" marR="91431" marT="45718" marB="45718" horzOverflow="overflow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1" marR="91431" marT="45718" marB="45718" horzOverflow="overflow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1" marR="91431" marT="45718" marB="45718" horzOverflow="overflow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1" marR="91431" marT="45718" marB="45718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97584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1" marR="91431" marT="45718" marB="45718" horzOverflow="overflow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1" marR="91431" marT="45718" marB="45718" horzOverflow="overflow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1" marR="91431" marT="45718" marB="45718" horzOverflow="overflow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1" marR="91431" marT="45718" marB="45718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256102"/>
              </p:ext>
            </p:extLst>
          </p:nvPr>
        </p:nvGraphicFramePr>
        <p:xfrm>
          <a:off x="746232" y="-26988"/>
          <a:ext cx="10804636" cy="4542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11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011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011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011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9029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Методика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  2012 год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  2019 год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 роста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860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ЭКГ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9630 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14432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49,9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437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ЭхоКГ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2219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3887</a:t>
                      </a:r>
                      <a:endParaRPr lang="ru-RU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75,2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437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ФВД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1734 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4735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173,1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437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ХМ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968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2576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166,1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437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СМАД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406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244,8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61129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14957 </a:t>
                      </a:r>
                      <a:endParaRPr lang="ru-RU" sz="28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27030</a:t>
                      </a:r>
                      <a:endParaRPr lang="ru-RU" sz="28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80,7</a:t>
                      </a:r>
                      <a:endParaRPr lang="ru-RU" sz="4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88127" y="4971138"/>
            <a:ext cx="108046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indent="-714375"/>
            <a:r>
              <a:rPr lang="en-US" sz="2800" b="1" dirty="0" smtClean="0">
                <a:solidFill>
                  <a:srgbClr val="C00000"/>
                </a:solidFill>
              </a:rPr>
              <a:t>NB!</a:t>
            </a:r>
            <a:r>
              <a:rPr lang="en-US" sz="2800" b="1" dirty="0" smtClean="0"/>
              <a:t> </a:t>
            </a:r>
            <a:r>
              <a:rPr lang="ru-RU" sz="2800" b="1" dirty="0"/>
              <a:t>Ш</a:t>
            </a:r>
            <a:r>
              <a:rPr lang="ru-RU" sz="2800" b="1" dirty="0" smtClean="0"/>
              <a:t>тат </a:t>
            </a:r>
            <a:r>
              <a:rPr lang="ru-RU" sz="2800" b="1" dirty="0"/>
              <a:t>персонала ОФД </a:t>
            </a:r>
            <a:r>
              <a:rPr lang="ru-RU" sz="2800" b="1" dirty="0" smtClean="0"/>
              <a:t>за исследуемый период не увеличился и успешно справился с нагрузкой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38381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669" y="128789"/>
            <a:ext cx="11784168" cy="1561899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Достоинства программного обеспечения указанных методик ОФД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545" y="1687132"/>
            <a:ext cx="11784169" cy="503564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Сокращение времени на формирование протокола и текста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заключения достигается путём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автоматического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расчёта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большинства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показателей, включенных в последние международные рекомендации;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б) автоматического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формирования заключения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зависимости от введённых параметров и расчётных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показателей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в) возможности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дополнять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текст заключения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помощью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шаблонов диагнозов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других предложений врача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дружественного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интерфейса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использующего  предыдущие исследования   для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оценки динамики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5181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>
          <a:xfrm>
            <a:off x="695458" y="0"/>
            <a:ext cx="11127347" cy="1255172"/>
          </a:xfrm>
          <a:solidFill>
            <a:schemeClr val="accent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alt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  <a:endParaRPr lang="ru-RU" altLang="ru-RU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xfrm>
            <a:off x="708338" y="1249251"/>
            <a:ext cx="11111655" cy="540695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609600" indent="-609600" algn="ctr"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АРМ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врача ОФД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позволяет:</a:t>
            </a:r>
            <a:endParaRPr lang="ru-RU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Font typeface="Arial" panose="020B0604020202020204" pitchFamily="34" charset="0"/>
              <a:buAutoNum type="arabicPeriod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Значительно, </a:t>
            </a:r>
            <a:r>
              <a:rPr lang="ru-RU" alt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80%,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производительность труда персонала ОФД </a:t>
            </a:r>
            <a:r>
              <a:rPr lang="ru-RU" alt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привлечения дополнительных материальных ресурсов со стороны </a:t>
            </a:r>
            <a:r>
              <a:rPr lang="ru-RU" alt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и без увеличения штата отделения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Font typeface="Arial" panose="020B0604020202020204" pitchFamily="34" charset="0"/>
              <a:buAutoNum type="arabicPeriod"/>
            </a:pPr>
            <a:r>
              <a:rPr lang="ru-RU" alt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составлять тексты протоколов и заключений  исследований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сердечно-сосудистой системы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функции внешнего дыхания, что оптимизирует работу врача ФД;</a:t>
            </a:r>
          </a:p>
          <a:p>
            <a:pPr marL="609600" indent="-609600">
              <a:buFont typeface="Arial" panose="020B0604020202020204" pitchFamily="34" charset="0"/>
              <a:buAutoNum type="arabicPeriod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Автоматически архивировать результаты исследований  </a:t>
            </a:r>
            <a:r>
              <a:rPr lang="ru-RU" alt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оформления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стандартизированной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документации, вносимой в историю болезни.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Font typeface="Arial" panose="020B0604020202020204" pitchFamily="34" charset="0"/>
              <a:buAutoNum type="arabicPeriod"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Font typeface="Arial" panose="020B0604020202020204" pitchFamily="34" charset="0"/>
              <a:buAutoNum type="arabicPeriod"/>
            </a:pPr>
            <a:endParaRPr lang="ru-RU" altLang="ru-RU" dirty="0">
              <a:latin typeface="Comic Sans MS" panose="030F0702030302020204" pitchFamily="66" charset="0"/>
            </a:endParaRPr>
          </a:p>
          <a:p>
            <a:pPr marL="609600" indent="-609600"/>
            <a:endParaRPr lang="ru-RU" alt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0161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420414" y="44450"/>
            <a:ext cx="11351172" cy="1373188"/>
          </a:xfrm>
          <a:solidFill>
            <a:srgbClr val="00B0F0"/>
          </a:solidFill>
        </p:spPr>
        <p:txBody>
          <a:bodyPr/>
          <a:lstStyle/>
          <a:p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Литературные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источники: </a:t>
            </a: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5" name="Объект 2"/>
          <p:cNvSpPr>
            <a:spLocks noGrp="1"/>
          </p:cNvSpPr>
          <p:nvPr>
            <p:ph idx="1"/>
          </p:nvPr>
        </p:nvSpPr>
        <p:spPr>
          <a:xfrm>
            <a:off x="420414" y="1417638"/>
            <a:ext cx="11351172" cy="5395912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«Оценка функции внешнего дыхания у пациентов кардиохирургического профиля». А.А. Толстихина, В. И. Левин.  «Медицинский алфавит 31 (328) -2017. Кардиология Том №2». Стр.№ 22-30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2.«Цифровая медицина. Организация автоматизированного рабочего места врача функциональной диагностики в стационаре».   Афонасков О. В.,  Левин В. И., . Нугаева  Н. Р., Толстихина А.А..  «Медицинский алфавит № 23 (360)- 2018.  «Функциональная диагностика». Том №2. Стр.№ 29-32.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«Техническое задание  ИТ - специалисту для  автоматизации электрокардиографического заключения».    Симоненко В.Б., Левин В.И.,  Симоненко Ю.В.,   «Информационные и телекоммукационные технологии»  № 42, 2019г., стр.23-31.</a:t>
            </a:r>
          </a:p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«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автоматизированного информационного обеспечения Медицинского центра восстановительного лечения».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В.Б. Симоненко, В.Н. Горобец, А.В. Буковский «Информационные и телекоммукационные технологии»  № 41, 2019г.,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стр.32-41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986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21744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деятельности МЗ РФ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 по 2021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информатизация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2108781"/>
            <a:ext cx="12191998" cy="4749219"/>
          </a:xfrm>
          <a:solidFill>
            <a:schemeClr val="accent5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1800"/>
              </a:spcBef>
              <a:buFont typeface="Arial" charset="0"/>
              <a:buChar char="•"/>
              <a:defRPr/>
            </a:pPr>
            <a:r>
              <a:rPr lang="ru-RU" sz="5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5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эффективной информационной поддержки управления системой мед. помощи, а также  оказания мед. помощи</a:t>
            </a:r>
          </a:p>
          <a:p>
            <a:pPr>
              <a:lnSpc>
                <a:spcPct val="120000"/>
              </a:lnSpc>
              <a:spcBef>
                <a:spcPts val="1800"/>
              </a:spcBef>
              <a:buFont typeface="Arial" charset="0"/>
              <a:buChar char="•"/>
              <a:defRPr/>
            </a:pPr>
            <a:r>
              <a:rPr lang="ru-RU" sz="5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 </a:t>
            </a:r>
            <a:r>
              <a:rPr lang="ru-RU" sz="5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программ дополнительного мед. и фарм. образования, доля дистанционных образовательных технологий.</a:t>
            </a:r>
          </a:p>
          <a:p>
            <a:pPr>
              <a:lnSpc>
                <a:spcPct val="120000"/>
              </a:lnSpc>
              <a:spcBef>
                <a:spcPts val="1800"/>
              </a:spcBef>
              <a:buFont typeface="Arial" charset="0"/>
              <a:buChar char="•"/>
              <a:defRPr/>
            </a:pPr>
            <a:r>
              <a:rPr lang="ru-RU" sz="5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единой электронной мед. карты</a:t>
            </a:r>
          </a:p>
          <a:p>
            <a:pPr>
              <a:lnSpc>
                <a:spcPct val="120000"/>
              </a:lnSpc>
              <a:spcBef>
                <a:spcPts val="1800"/>
              </a:spcBef>
              <a:buFont typeface="Arial" charset="0"/>
              <a:buChar char="•"/>
              <a:defRPr/>
            </a:pPr>
            <a:r>
              <a:rPr lang="ru-RU" sz="5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развитие единой национальной системы электронных мед. </a:t>
            </a:r>
            <a:r>
              <a:rPr lang="ru-RU" sz="5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</a:t>
            </a:r>
          </a:p>
          <a:p>
            <a:pPr>
              <a:lnSpc>
                <a:spcPct val="120000"/>
              </a:lnSpc>
              <a:spcBef>
                <a:spcPts val="1800"/>
              </a:spcBef>
              <a:buFont typeface="Arial" charset="0"/>
              <a:buChar char="•"/>
              <a:defRPr/>
            </a:pPr>
            <a:r>
              <a:rPr lang="ru-RU" sz="5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5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единой государственной информационной системы в   здравоохранении   (</a:t>
            </a:r>
            <a:r>
              <a:rPr lang="ru-RU" sz="5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ЕГИСЗ</a:t>
            </a:r>
            <a:r>
              <a:rPr lang="ru-RU" sz="5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40000"/>
              </a:lnSpc>
              <a:spcBef>
                <a:spcPts val="0"/>
              </a:spcBef>
              <a:buFont typeface="Arial" charset="0"/>
              <a:buChar char="•"/>
              <a:defRPr/>
            </a:pPr>
            <a:endParaRPr lang="ru-RU" sz="5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288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505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5060" name="Picture 2" descr="https://toipkro.ru/content/news/1345/5a71a0d39be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4" y="0"/>
            <a:ext cx="120658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433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tadviser.com/images/d/d5/7%D0%B7%D0%B4%D1%80%D0%B0%D0%B27882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65101"/>
            <a:ext cx="8924925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Прямоугольник 1"/>
          <p:cNvSpPr>
            <a:spLocks noChangeArrowheads="1"/>
          </p:cNvSpPr>
          <p:nvPr/>
        </p:nvSpPr>
        <p:spPr bwMode="auto">
          <a:xfrm>
            <a:off x="4360127" y="5615782"/>
            <a:ext cx="7831873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https://avatars.mds.yandex.net/get-zen_doc/1722013/pub_5cf7d7f5b854e100b048bed0_5cf7d80b051e5a00aef8993d/scale_1200</a:t>
            </a:r>
          </a:p>
        </p:txBody>
      </p:sp>
    </p:spTree>
    <p:extLst>
      <p:ext uri="{BB962C8B-B14F-4D97-AF65-F5344CB8AC3E}">
        <p14:creationId xmlns:p14="http://schemas.microsoft.com/office/powerpoint/2010/main" val="2166043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85281"/>
          </a:xfrm>
          <a:solidFill>
            <a:schemeClr val="accent5"/>
          </a:solidFill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</a:t>
            </a:r>
            <a:r>
              <a:rPr lang="ru-RU" altLang="ru-RU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лечебных </a:t>
            </a:r>
            <a:r>
              <a:rPr lang="ru-RU" alt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и центров </a:t>
            </a:r>
            <a:r>
              <a:rPr lang="ru-RU" altLang="ru-RU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alt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с цифровым документооборотом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1474058"/>
              </p:ext>
            </p:extLst>
          </p:nvPr>
        </p:nvGraphicFramePr>
        <p:xfrm>
          <a:off x="635621" y="1785281"/>
          <a:ext cx="11095462" cy="4884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0608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alimjan-i-k.kz/images/1111/qw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3" y="94593"/>
            <a:ext cx="12086897" cy="648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903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125"/>
            <a:ext cx="12192000" cy="1544693"/>
          </a:xfrm>
          <a:solidFill>
            <a:schemeClr val="accent5"/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Интеллектуальные системы 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медицины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661532"/>
            <a:ext cx="12192000" cy="4693593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68288" fontAlgn="t">
              <a:spcBef>
                <a:spcPts val="1800"/>
              </a:spcBef>
              <a:buFontTx/>
              <a:buAutoNum type="arabicPeriod"/>
              <a:defRPr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пациент-центрированная телемедицина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eaLnBrk="1" fontAlgn="t" hangingPunct="1">
              <a:spcBef>
                <a:spcPts val="1800"/>
              </a:spcBef>
              <a:defRPr/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Медицинские информационные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(МИС);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eaLnBrk="1" fontAlgn="t" hangingPunct="1">
              <a:spcBef>
                <a:spcPts val="1800"/>
              </a:spcBef>
              <a:defRPr/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Технология «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mHealth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«медицинский интернет вещей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68288" eaLnBrk="1" fontAlgn="t" hangingPunct="1">
              <a:spcBef>
                <a:spcPts val="1800"/>
              </a:spcBef>
              <a:defRPr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Дистанционное образование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68288" eaLnBrk="1" fontAlgn="t" hangingPunct="1">
              <a:spcBef>
                <a:spcPts val="1800"/>
              </a:spcBef>
              <a:defRPr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Поддержка научных исследований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68288" eaLnBrk="1" fontAlgn="t" hangingPunct="1">
              <a:spcBef>
                <a:spcPts val="1800"/>
              </a:spcBef>
              <a:defRPr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Интернет-продажи медицинских препаратов и изделий медицинского назначения</a:t>
            </a:r>
          </a:p>
        </p:txBody>
      </p:sp>
    </p:spTree>
    <p:extLst>
      <p:ext uri="{BB962C8B-B14F-4D97-AF65-F5344CB8AC3E}">
        <p14:creationId xmlns:p14="http://schemas.microsoft.com/office/powerpoint/2010/main" val="250903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accent5"/>
          </a:solidFill>
        </p:spPr>
        <p:txBody>
          <a:bodyPr>
            <a:normAutofit fontScale="90000"/>
          </a:bodyPr>
          <a:lstStyle/>
          <a:p>
            <a:r>
              <a:rPr lang="ru-RU" alt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Автоматизированное рабочее место врача и МИС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791200" cy="4525963"/>
          </a:xfrm>
        </p:spPr>
        <p:txBody>
          <a:bodyPr/>
          <a:lstStyle/>
          <a:p>
            <a:pPr algn="ctr">
              <a:lnSpc>
                <a:spcPct val="90000"/>
              </a:lnSpc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система для автоматизации технологического процесса врача соответствующей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</a:t>
            </a:r>
          </a:p>
          <a:p>
            <a:pPr algn="ctr">
              <a:lnSpc>
                <a:spcPct val="90000"/>
              </a:lnSpc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информационную поддержку при принятии диагностических и тактических врачебных решений</a:t>
            </a:r>
          </a:p>
        </p:txBody>
      </p:sp>
      <p:pic>
        <p:nvPicPr>
          <p:cNvPr id="14340" name="Picture 2" descr="http://seveks.ru/Sistema_avtomatizacii_med_uhrejdeniy/Prezentaciya_PO_med_uhrejdeniy.files/image003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2209800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40044028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1138</Words>
  <Application>Microsoft Office PowerPoint</Application>
  <PresentationFormat>Широкоэкранный</PresentationFormat>
  <Paragraphs>188</Paragraphs>
  <Slides>40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Comic Sans MS</vt:lpstr>
      <vt:lpstr>Times New Roman</vt:lpstr>
      <vt:lpstr>Тема Office</vt:lpstr>
      <vt:lpstr>РАЦИОНАЛИЗАТОРСКОЕ  ПРЕДЛОЖЕНИЕ</vt:lpstr>
      <vt:lpstr>Рационализаторское  предложение:</vt:lpstr>
      <vt:lpstr>Цифровое здравоохранение и  цифровая медицина </vt:lpstr>
      <vt:lpstr>План деятельности МЗ РФ  на период с 2016 по 2021 годы  (информатизация здравоохранения)</vt:lpstr>
      <vt:lpstr>Презентация PowerPoint</vt:lpstr>
      <vt:lpstr>Перечень лечебных учреждений и центров  МО РФ с цифровым документооборотом</vt:lpstr>
      <vt:lpstr>Презентация PowerPoint</vt:lpstr>
      <vt:lpstr> Интеллектуальные системы  цифровой медицины </vt:lpstr>
      <vt:lpstr>Автоматизированное рабочее место врача и МИС</vt:lpstr>
      <vt:lpstr>Презентация PowerPoint</vt:lpstr>
      <vt:lpstr>Презентация PowerPoint</vt:lpstr>
      <vt:lpstr>Презентация PowerPoint</vt:lpstr>
      <vt:lpstr>Презентация PowerPoint</vt:lpstr>
      <vt:lpstr>ОПИСАНИЕ  РАЦИОНАЛИЗАТОРСКОГО  ПРЕДЛОЖЕНИЯ</vt:lpstr>
      <vt:lpstr>   Место АРМ врача  ОФД в локальной сети госпиталя</vt:lpstr>
      <vt:lpstr>Презентация PowerPoint</vt:lpstr>
      <vt:lpstr>1. Программное  обеспечение   методики  ЭКГ  покоя</vt:lpstr>
      <vt:lpstr>Презентация PowerPoint</vt:lpstr>
      <vt:lpstr>Презентация PowerPoint</vt:lpstr>
      <vt:lpstr>2. Программное  обеспечение  эхокардиографии</vt:lpstr>
      <vt:lpstr>Презентация PowerPoint</vt:lpstr>
      <vt:lpstr>Презентация PowerPoint</vt:lpstr>
      <vt:lpstr>Презентация PowerPoint</vt:lpstr>
      <vt:lpstr>3. Программное обеспечение исследований функции внешнего дыхания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4. СМАД, ХМ, ВЭМ - тест.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Достоинства программного обеспечения указанных методик ОФД</vt:lpstr>
      <vt:lpstr>Презентация PowerPoint</vt:lpstr>
      <vt:lpstr>Достоинства программного обеспечения указанных методик ОФД</vt:lpstr>
      <vt:lpstr>ВЫВОДЫ:</vt:lpstr>
      <vt:lpstr>Литературные источники: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Рационализаторское предложение</dc:title>
  <dc:creator>Windows User</dc:creator>
  <cp:lastModifiedBy>Травин Николай Олегович</cp:lastModifiedBy>
  <cp:revision>66</cp:revision>
  <dcterms:created xsi:type="dcterms:W3CDTF">2020-10-14T15:06:59Z</dcterms:created>
  <dcterms:modified xsi:type="dcterms:W3CDTF">2021-02-11T11:01:51Z</dcterms:modified>
</cp:coreProperties>
</file>